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5" r:id="rId4"/>
    <p:sldId id="263" r:id="rId5"/>
    <p:sldId id="273" r:id="rId6"/>
    <p:sldId id="284" r:id="rId7"/>
    <p:sldId id="275" r:id="rId8"/>
    <p:sldId id="276" r:id="rId9"/>
    <p:sldId id="277" r:id="rId10"/>
    <p:sldId id="282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3B4F"/>
    <a:srgbClr val="2674AF"/>
    <a:srgbClr val="0D293D"/>
    <a:srgbClr val="2F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/>
    <p:restoredTop sz="94689"/>
  </p:normalViewPr>
  <p:slideViewPr>
    <p:cSldViewPr snapToGrid="0" snapToObjects="1">
      <p:cViewPr varScale="1">
        <p:scale>
          <a:sx n="70" d="100"/>
          <a:sy n="70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64739-16AD-AB4F-8417-973C69F9AA8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D7B16-B205-B64D-8F0E-972BDABFD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02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D7B16-B205-B64D-8F0E-972BDABFD1C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97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D7B16-B205-B64D-8F0E-972BDABFD1C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05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D7B16-B205-B64D-8F0E-972BDABFD1C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6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96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6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4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77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58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4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2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11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00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3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89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334E-FC9E-A548-A3B0-C63CC960D306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F3EE-2E60-C14C-9300-A3A7A3EB0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24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hyperlink" Target="https://catedravargasllosa.org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cdn-images.mailchimp.com/icons/social-block-v2/color-facebook-48.png" TargetMode="External"/><Relationship Id="rId11" Type="http://schemas.openxmlformats.org/officeDocument/2006/relationships/hyperlink" Target="https://twitter.com/FundacionFIL" TargetMode="External"/><Relationship Id="rId5" Type="http://schemas.openxmlformats.org/officeDocument/2006/relationships/hyperlink" Target="https://www.facebook.com/fundacionfil/" TargetMode="External"/><Relationship Id="rId10" Type="http://schemas.openxmlformats.org/officeDocument/2006/relationships/image" Target="https://cdn-images.mailchimp.com/icons/social-block-v2/color-youtube-48.png" TargetMode="External"/><Relationship Id="rId4" Type="http://schemas.openxmlformats.org/officeDocument/2006/relationships/image" Target="cid:image001.jpg@01CF8FC4.37FD68B0" TargetMode="External"/><Relationship Id="rId9" Type="http://schemas.openxmlformats.org/officeDocument/2006/relationships/hyperlink" Target="https://www.youtube.com/channel/UCHxRXbhmpyLTNSqfD6fhK6Q/vide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6" y="764982"/>
            <a:ext cx="768096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7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8668" y="1131095"/>
            <a:ext cx="4666681" cy="112825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                           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sz="3000" b="1" dirty="0" smtClean="0">
                <a:solidFill>
                  <a:srgbClr val="FF0000"/>
                </a:solidFill>
              </a:rPr>
              <a:t>2011-2021</a:t>
            </a:r>
            <a:br>
              <a:rPr lang="es-ES" sz="3000" b="1" dirty="0" smtClean="0">
                <a:solidFill>
                  <a:srgbClr val="FF0000"/>
                </a:solidFill>
              </a:rPr>
            </a:br>
            <a:r>
              <a:rPr lang="es-ES" sz="1600" b="1" dirty="0">
                <a:solidFill>
                  <a:srgbClr val="FF0000"/>
                </a:solidFill>
              </a:rPr>
              <a:t/>
            </a:r>
            <a:br>
              <a:rPr lang="es-ES" sz="1600" b="1" dirty="0">
                <a:solidFill>
                  <a:srgbClr val="FF0000"/>
                </a:solidFill>
              </a:rPr>
            </a:br>
            <a:r>
              <a:rPr lang="es-ES" sz="2000" b="1" dirty="0">
                <a:solidFill>
                  <a:srgbClr val="FF0000"/>
                </a:solidFill>
              </a:rPr>
              <a:t>www.catedravargasllosa.org</a:t>
            </a:r>
            <a:r>
              <a:rPr lang="es-ES" sz="5400" b="1" dirty="0">
                <a:solidFill>
                  <a:srgbClr val="FF0000"/>
                </a:solidFill>
              </a:rPr>
              <a:t/>
            </a:r>
            <a:br>
              <a:rPr lang="es-ES" sz="5400" b="1" dirty="0">
                <a:solidFill>
                  <a:srgbClr val="FF0000"/>
                </a:solidFill>
              </a:rPr>
            </a:br>
            <a:endParaRPr lang="es-ES" sz="3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04" b="16968"/>
          <a:stretch/>
        </p:blipFill>
        <p:spPr>
          <a:xfrm>
            <a:off x="5121467" y="1131094"/>
            <a:ext cx="1903575" cy="1128254"/>
          </a:xfrm>
          <a:prstGeom prst="rect">
            <a:avLst/>
          </a:prstGeom>
        </p:spPr>
      </p:pic>
      <p:pic>
        <p:nvPicPr>
          <p:cNvPr id="3074" name="Imagen 1" descr="Descripción: FIL[1]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9" y="1246749"/>
            <a:ext cx="2524022" cy="124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27314" y="2623012"/>
            <a:ext cx="27722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dirty="0" smtClean="0">
              <a:solidFill>
                <a:srgbClr val="203B4F"/>
              </a:solidFill>
            </a:endParaRPr>
          </a:p>
          <a:p>
            <a:pPr algn="ctr"/>
            <a:r>
              <a:rPr lang="es-ES" b="1" dirty="0" smtClean="0">
                <a:solidFill>
                  <a:srgbClr val="203B4F"/>
                </a:solidFill>
              </a:rPr>
              <a:t>www.fundacionfil.org</a:t>
            </a:r>
            <a:r>
              <a:rPr lang="es-ES" sz="6000" b="1" dirty="0">
                <a:solidFill>
                  <a:srgbClr val="203B4F"/>
                </a:solidFill>
              </a:rPr>
              <a:t/>
            </a:r>
            <a:br>
              <a:rPr lang="es-ES" sz="6000" b="1" dirty="0">
                <a:solidFill>
                  <a:srgbClr val="203B4F"/>
                </a:solidFill>
              </a:rPr>
            </a:br>
            <a:endParaRPr lang="es-ES" dirty="0">
              <a:solidFill>
                <a:srgbClr val="203B4F"/>
              </a:solidFill>
            </a:endParaRPr>
          </a:p>
        </p:txBody>
      </p:sp>
      <p:pic>
        <p:nvPicPr>
          <p:cNvPr id="3086" name="Picture 14" descr="Facebook">
            <a:hlinkClick r:id="rId5"/>
          </p:cNvPr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20" y="3523122"/>
            <a:ext cx="569081" cy="5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98585"/>
              </p:ext>
            </p:extLst>
          </p:nvPr>
        </p:nvGraphicFramePr>
        <p:xfrm>
          <a:off x="4114326" y="5153110"/>
          <a:ext cx="457675" cy="373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675"/>
              </a:tblGrid>
              <a:tr h="37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088" name="Picture 16" descr="Websit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70" y="5057924"/>
            <a:ext cx="563486" cy="5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YouTube">
            <a:hlinkClick r:id="rId9"/>
          </p:cNvPr>
          <p:cNvPicPr>
            <a:picLocks noChangeAspect="1" noChangeArrowheads="1"/>
          </p:cNvPicPr>
          <p:nvPr/>
        </p:nvPicPr>
        <p:blipFill>
          <a:blip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75" y="5879241"/>
            <a:ext cx="569081" cy="5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36286"/>
              </p:ext>
            </p:extLst>
          </p:nvPr>
        </p:nvGraphicFramePr>
        <p:xfrm>
          <a:off x="4114327" y="4435910"/>
          <a:ext cx="457674" cy="376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674"/>
              </a:tblGrid>
              <a:tr h="376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090" name="Picture 18" descr="Twitte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70" y="4345467"/>
            <a:ext cx="560649" cy="5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82938" y="2365148"/>
            <a:ext cx="3944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 smtClean="0">
                <a:solidFill>
                  <a:srgbClr val="203B4F"/>
                </a:solidFill>
              </a:rPr>
              <a:t> </a:t>
            </a:r>
            <a:r>
              <a:rPr lang="es-ES" sz="3600" b="1" u="sng" dirty="0">
                <a:solidFill>
                  <a:srgbClr val="203B4F"/>
                </a:solidFill>
              </a:rPr>
              <a:t>ACTIVIDADES</a:t>
            </a:r>
          </a:p>
          <a:p>
            <a:pPr algn="ctr"/>
            <a:endParaRPr lang="es-ES" sz="1000" b="1" u="sng" dirty="0">
              <a:solidFill>
                <a:srgbClr val="203B4F"/>
              </a:solidFill>
            </a:endParaRPr>
          </a:p>
          <a:p>
            <a:pPr algn="ctr"/>
            <a:r>
              <a:rPr lang="es-ES" sz="3600" b="1" u="sng" dirty="0" smtClean="0">
                <a:solidFill>
                  <a:srgbClr val="203B4F"/>
                </a:solidFill>
              </a:rPr>
              <a:t>2021</a:t>
            </a:r>
          </a:p>
          <a:p>
            <a:pPr algn="ctr"/>
            <a:endParaRPr lang="es-ES" sz="3600" b="1" u="sng" dirty="0">
              <a:solidFill>
                <a:srgbClr val="203B4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22C9317-037C-674C-86CE-2C0E1544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8" y="745985"/>
            <a:ext cx="4092706" cy="6187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04" b="16968"/>
          <a:stretch/>
        </p:blipFill>
        <p:spPr>
          <a:xfrm>
            <a:off x="5374015" y="435185"/>
            <a:ext cx="1968480" cy="11667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425" y="1792268"/>
            <a:ext cx="2984163" cy="43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849" y="764288"/>
            <a:ext cx="8734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 dirty="0" smtClean="0">
              <a:solidFill>
                <a:srgbClr val="203B4F"/>
              </a:solidFill>
            </a:endParaRPr>
          </a:p>
          <a:p>
            <a:endParaRPr lang="es-ES" sz="2000" b="1" dirty="0">
              <a:solidFill>
                <a:srgbClr val="203B4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203B4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203B4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E85921-C883-A14F-A895-B17CB77E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9" y="146437"/>
            <a:ext cx="4086489" cy="6178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147" y="416371"/>
            <a:ext cx="7424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 smtClean="0">
                <a:solidFill>
                  <a:srgbClr val="203B4F"/>
                </a:solidFill>
                <a:latin typeface="+mj-lt"/>
              </a:rPr>
              <a:t>2021</a:t>
            </a:r>
          </a:p>
          <a:p>
            <a:r>
              <a:rPr lang="es-ES" sz="2800" b="1" dirty="0" smtClean="0">
                <a:solidFill>
                  <a:srgbClr val="203B4F"/>
                </a:solidFill>
                <a:latin typeface="+mj-lt"/>
              </a:rPr>
              <a:t>I. EVENTOS </a:t>
            </a:r>
            <a:r>
              <a:rPr lang="es-ES" sz="2800" b="1" dirty="0" smtClean="0">
                <a:solidFill>
                  <a:srgbClr val="203B4F"/>
                </a:solidFill>
                <a:latin typeface="+mj-lt"/>
              </a:rPr>
              <a:t>PRESENCIALES</a:t>
            </a:r>
            <a:endParaRPr lang="es-ES" sz="2800" b="1" dirty="0">
              <a:solidFill>
                <a:srgbClr val="203B4F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9557" y="1476135"/>
            <a:ext cx="8379593" cy="600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mayo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“FORO IBEROAMERICANO: DESAFÍOS DE LA LIBERTAD” - QUITO,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ECUADOR y participación de FIL en el acto de Investidura Presidencial. 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9 de julio - XIV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FORO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ATLÁNTICO en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 de América, Madrid.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 startAt="3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de julio - GRAN EVENTO DE GALA FIL- CÁTEDRA VARGAS LLOSA: en la finca “El Jaral de la Mira” de Mario Sandoval, El Escorial, España. Encuentro para celebrar el 85 cumpleaños de Mario Vargas Llosa, los 10 años del Nobel y lanzamiento de la Cátedra Vargas Llosa.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 startAt="3"/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 startAt="3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septiembre - FORO en Guadalajara, México, con la participación de Mario 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Vargas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Llosa para analizar la situación política de la región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 startAt="3"/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Tx/>
              <a:buAutoNum type="arabicPeriod" startAt="3"/>
            </a:pPr>
            <a:r>
              <a:rPr lang="es-ES" dirty="0" smtClean="0"/>
              <a:t>Diciembre - REUNIÓN </a:t>
            </a:r>
            <a:r>
              <a:rPr lang="es-ES" dirty="0"/>
              <a:t>ANUAL CONSEJO EMPRESARIO ASESOR (CEA). 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849" y="764288"/>
            <a:ext cx="87343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203B4F"/>
                </a:solidFill>
              </a:rPr>
              <a:t>2021</a:t>
            </a:r>
          </a:p>
          <a:p>
            <a:r>
              <a:rPr lang="es-ES" sz="2800" b="1" dirty="0" smtClean="0">
                <a:solidFill>
                  <a:srgbClr val="203B4F"/>
                </a:solidFill>
              </a:rPr>
              <a:t>II. Charlas </a:t>
            </a:r>
            <a:r>
              <a:rPr lang="es-ES" sz="2800" b="1" dirty="0">
                <a:solidFill>
                  <a:srgbClr val="203B4F"/>
                </a:solidFill>
              </a:rPr>
              <a:t>online </a:t>
            </a:r>
            <a:r>
              <a:rPr lang="es-ES" sz="2800" b="1" dirty="0" smtClean="0">
                <a:solidFill>
                  <a:srgbClr val="203B4F"/>
                </a:solidFill>
              </a:rPr>
              <a:t>– </a:t>
            </a:r>
            <a:r>
              <a:rPr lang="es-ES" sz="2800" b="1" dirty="0" err="1" smtClean="0">
                <a:solidFill>
                  <a:srgbClr val="203B4F"/>
                </a:solidFill>
              </a:rPr>
              <a:t>Webinars</a:t>
            </a:r>
            <a:endParaRPr lang="es-ES" sz="2800" b="1" dirty="0" smtClean="0">
              <a:solidFill>
                <a:srgbClr val="203B4F"/>
              </a:solidFill>
            </a:endParaRPr>
          </a:p>
          <a:p>
            <a:endParaRPr lang="es-ES" sz="2000" b="1" dirty="0">
              <a:solidFill>
                <a:srgbClr val="203B4F"/>
              </a:solidFill>
            </a:endParaRPr>
          </a:p>
          <a:p>
            <a:pPr algn="just"/>
            <a:endParaRPr lang="es-ES" sz="2000" b="1" dirty="0">
              <a:solidFill>
                <a:srgbClr val="203B4F"/>
              </a:solidFill>
            </a:endParaRPr>
          </a:p>
          <a:p>
            <a:endParaRPr lang="es-ES" sz="2000" b="1" dirty="0">
              <a:solidFill>
                <a:srgbClr val="203B4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203B4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E85921-C883-A14F-A895-B17CB77E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9" y="146437"/>
            <a:ext cx="4086489" cy="617851"/>
          </a:xfrm>
          <a:prstGeom prst="rect">
            <a:avLst/>
          </a:prstGeom>
        </p:spPr>
      </p:pic>
      <p:pic>
        <p:nvPicPr>
          <p:cNvPr id="6" name="Marcador de contenido 16">
            <a:extLst>
              <a:ext uri="{FF2B5EF4-FFF2-40B4-BE49-F238E27FC236}">
                <a16:creationId xmlns:a16="http://schemas.microsoft.com/office/drawing/2014/main" xmlns="" id="{35DFE4A2-A641-BE4C-A246-78710F7D9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0" y="1856895"/>
            <a:ext cx="6955266" cy="4284598"/>
          </a:xfrm>
          <a:prstGeom prst="rect">
            <a:avLst/>
          </a:prstGeom>
        </p:spPr>
      </p:pic>
      <p:pic>
        <p:nvPicPr>
          <p:cNvPr id="8" name="Marcador de contenido 12">
            <a:extLst>
              <a:ext uri="{FF2B5EF4-FFF2-40B4-BE49-F238E27FC236}">
                <a16:creationId xmlns:a16="http://schemas.microsoft.com/office/drawing/2014/main" xmlns="" id="{A856CD5E-34BE-AC44-9435-435B3AB6A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2" t="1" r="40043" b="-3676"/>
          <a:stretch/>
        </p:blipFill>
        <p:spPr>
          <a:xfrm>
            <a:off x="4572000" y="1856895"/>
            <a:ext cx="3998795" cy="43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32731"/>
            <a:ext cx="2477069" cy="1143000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203B4F"/>
                </a:solidFill>
              </a:rPr>
              <a:t>Próximos</a:t>
            </a:r>
            <a:endParaRPr lang="es-ES" sz="2800" dirty="0">
              <a:solidFill>
                <a:srgbClr val="203B4F"/>
              </a:solidFill>
            </a:endParaRPr>
          </a:p>
        </p:txBody>
      </p:sp>
      <p:sp>
        <p:nvSpPr>
          <p:cNvPr id="3" name="Menos 2"/>
          <p:cNvSpPr/>
          <p:nvPr/>
        </p:nvSpPr>
        <p:spPr>
          <a:xfrm>
            <a:off x="358253" y="3252376"/>
            <a:ext cx="1760562" cy="723355"/>
          </a:xfrm>
          <a:prstGeom prst="mathMinus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361063" y="142166"/>
            <a:ext cx="6434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PERÚ</a:t>
            </a:r>
            <a:r>
              <a:rPr lang="es-ES" dirty="0"/>
              <a:t>: vídeos informativos y </a:t>
            </a:r>
            <a:r>
              <a:rPr lang="es-ES" dirty="0" err="1"/>
              <a:t>webinars</a:t>
            </a:r>
            <a:r>
              <a:rPr lang="es-ES" dirty="0"/>
              <a:t> sobre las elecciones presidenciales del </a:t>
            </a:r>
            <a:r>
              <a:rPr lang="es-ES" dirty="0" smtClean="0"/>
              <a:t>próximo 6 de junio.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MÉXICO: 5 </a:t>
            </a:r>
            <a:r>
              <a:rPr lang="es-ES" dirty="0"/>
              <a:t>de mayo con Enrique Krauze sobre las elecciones parlamentarias </a:t>
            </a:r>
            <a:r>
              <a:rPr lang="es-ES" dirty="0" smtClean="0"/>
              <a:t>que </a:t>
            </a:r>
            <a:r>
              <a:rPr lang="es-ES" dirty="0"/>
              <a:t>se celebrarán el 6 de junio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CHILE: 11 y 12 de mayo, sobre </a:t>
            </a:r>
            <a:r>
              <a:rPr lang="es-ES" dirty="0"/>
              <a:t>la reforma constitucional y elecciones presidenciales </a:t>
            </a:r>
            <a:r>
              <a:rPr lang="es-ES" dirty="0" smtClean="0"/>
              <a:t>del </a:t>
            </a:r>
            <a:r>
              <a:rPr lang="es-ES" dirty="0"/>
              <a:t>21 de noviembre</a:t>
            </a:r>
            <a:r>
              <a:rPr lang="es-ES" dirty="0" smtClean="0"/>
              <a:t>. Con Libertad y Desarrollo.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/>
              <a:t>ESPAÑA: </a:t>
            </a:r>
            <a:r>
              <a:rPr lang="es-ES" dirty="0" smtClean="0"/>
              <a:t>con </a:t>
            </a:r>
            <a:r>
              <a:rPr lang="es-ES" dirty="0"/>
              <a:t>referentes </a:t>
            </a:r>
            <a:r>
              <a:rPr lang="es-ES" dirty="0" smtClean="0"/>
              <a:t>políticos sobre la actualidad de Madrid y Gobierno.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/>
              <a:t>VENEZUELA: Presentación del estudio </a:t>
            </a:r>
            <a:r>
              <a:rPr lang="es-ES" i="1" dirty="0"/>
              <a:t>“La última oportunidad de Europa. Cómo la UE puede (y debe) convertirse en el actor indispensable en la restauración democrática de Venezuela” </a:t>
            </a:r>
            <a:r>
              <a:rPr lang="es-ES" dirty="0"/>
              <a:t>de Civismo</a:t>
            </a:r>
            <a:r>
              <a:rPr lang="es-ES" dirty="0" smtClean="0"/>
              <a:t>. Evento realizado conjuntamente.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/>
              <a:t>ARGENTINA: sobre las elecciones legislativas de octubre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/>
              <a:t>NICARAGUA: sobre las elecciones presidenciales de noviembre</a:t>
            </a:r>
            <a:r>
              <a:rPr lang="es-ES" dirty="0" smtClean="0"/>
              <a:t>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/>
              <a:t>HONDURAS: sobre las elecciones presidenciales de noviembre.</a:t>
            </a:r>
          </a:p>
          <a:p>
            <a:pPr algn="just"/>
            <a:endParaRPr lang="es-ES" b="1" dirty="0"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8253" y="3404231"/>
            <a:ext cx="2477069" cy="114300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203B4F"/>
                </a:solidFill>
              </a:rPr>
              <a:t>WEBINARS</a:t>
            </a:r>
            <a:endParaRPr lang="es-ES" sz="2800" dirty="0">
              <a:solidFill>
                <a:srgbClr val="203B4F"/>
              </a:solidFill>
            </a:endParaRPr>
          </a:p>
        </p:txBody>
      </p:sp>
      <p:sp>
        <p:nvSpPr>
          <p:cNvPr id="6" name="Menos 5"/>
          <p:cNvSpPr/>
          <p:nvPr/>
        </p:nvSpPr>
        <p:spPr>
          <a:xfrm>
            <a:off x="600501" y="3823876"/>
            <a:ext cx="1968689" cy="723355"/>
          </a:xfrm>
          <a:prstGeom prst="mathMinus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2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4849" y="764288"/>
            <a:ext cx="8734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 dirty="0" smtClean="0">
              <a:solidFill>
                <a:srgbClr val="203B4F"/>
              </a:solidFill>
            </a:endParaRPr>
          </a:p>
          <a:p>
            <a:endParaRPr lang="es-ES" sz="2000" b="1" dirty="0">
              <a:solidFill>
                <a:srgbClr val="203B4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203B4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203B4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4E85921-C883-A14F-A895-B17CB77E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9" y="146437"/>
            <a:ext cx="4086489" cy="6178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9558" y="1197473"/>
            <a:ext cx="7697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203B4F"/>
                </a:solidFill>
                <a:latin typeface="+mj-lt"/>
              </a:rPr>
              <a:t>III. PROGRAMA DE PROMOCIÓN DE BECAS - IADG</a:t>
            </a:r>
            <a:endParaRPr lang="es-ES" sz="2800" b="1" dirty="0">
              <a:solidFill>
                <a:srgbClr val="203B4F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9557" y="1931994"/>
            <a:ext cx="8379593" cy="266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 smtClean="0"/>
              <a:t>Lanzamiento</a:t>
            </a:r>
            <a:r>
              <a:rPr lang="es-ES" dirty="0" smtClean="0"/>
              <a:t> </a:t>
            </a:r>
            <a:r>
              <a:rPr lang="es-ES" dirty="0"/>
              <a:t>del </a:t>
            </a:r>
            <a:r>
              <a:rPr lang="es-ES" b="1" dirty="0"/>
              <a:t>PROGRAMA DE BECAS promocionado por FIL para el “Máster Universitario en Acción Política, Fortalecimiento Institucional y Participación Ciudadana en el Estado de Derecho</a:t>
            </a:r>
            <a:r>
              <a:rPr lang="es-ES" dirty="0"/>
              <a:t>” </a:t>
            </a:r>
            <a:r>
              <a:rPr lang="es-ES" b="1" dirty="0"/>
              <a:t>en la Universidad Francisco de Vitoria de Madrid, España, y </a:t>
            </a:r>
            <a:r>
              <a:rPr lang="es-ES" b="1" dirty="0" err="1"/>
              <a:t>co</a:t>
            </a:r>
            <a:r>
              <a:rPr lang="es-ES" b="1" dirty="0"/>
              <a:t>-organizado por el Instituto Atlántico de Gobierno, IADG</a:t>
            </a:r>
            <a:r>
              <a:rPr lang="es-ES" dirty="0"/>
              <a:t>. </a:t>
            </a:r>
            <a:r>
              <a:rPr lang="es-ES" i="1" dirty="0"/>
              <a:t>Título oficial.</a:t>
            </a: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63" y="3066011"/>
            <a:ext cx="56959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04" b="16968"/>
          <a:stretch/>
        </p:blipFill>
        <p:spPr>
          <a:xfrm>
            <a:off x="791568" y="366623"/>
            <a:ext cx="1968480" cy="116672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0751" y="1305342"/>
            <a:ext cx="751991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AR" sz="2800" b="1" dirty="0" smtClean="0">
                <a:solidFill>
                  <a:srgbClr val="203B4F"/>
                </a:solidFill>
              </a:rPr>
              <a:t>2021</a:t>
            </a:r>
          </a:p>
          <a:p>
            <a:pPr lvl="0" algn="just"/>
            <a:r>
              <a:rPr lang="es-AR" sz="2800" b="1" dirty="0">
                <a:solidFill>
                  <a:srgbClr val="203B4F"/>
                </a:solidFill>
                <a:latin typeface="+mj-lt"/>
              </a:rPr>
              <a:t>IV. </a:t>
            </a:r>
            <a:r>
              <a:rPr lang="es-ES" sz="2800" b="1" dirty="0">
                <a:solidFill>
                  <a:srgbClr val="203B4F"/>
                </a:solidFill>
                <a:latin typeface="+mj-lt"/>
              </a:rPr>
              <a:t>CÁTEDRA VARGAS LLOSA: </a:t>
            </a:r>
            <a:r>
              <a:rPr lang="es-ES" sz="2000" b="1" dirty="0">
                <a:solidFill>
                  <a:srgbClr val="203B4F"/>
                </a:solidFill>
                <a:latin typeface="+mj-lt"/>
              </a:rPr>
              <a:t>comienzo de actividades de la nueva Cátedra en el marco de la </a:t>
            </a:r>
            <a:r>
              <a:rPr lang="es-ES" sz="2000" b="1" dirty="0" smtClean="0">
                <a:solidFill>
                  <a:srgbClr val="203B4F"/>
                </a:solidFill>
                <a:latin typeface="+mj-lt"/>
              </a:rPr>
              <a:t>FIL.</a:t>
            </a:r>
            <a:endParaRPr lang="es-ES" sz="2000" b="1" dirty="0">
              <a:solidFill>
                <a:srgbClr val="203B4F"/>
              </a:solidFill>
              <a:latin typeface="+mj-lt"/>
            </a:endParaRPr>
          </a:p>
          <a:p>
            <a:pPr lvl="0" algn="just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0751" y="2800180"/>
            <a:ext cx="76291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s-AR" sz="2800" b="1" dirty="0" smtClean="0">
                <a:solidFill>
                  <a:srgbClr val="FF0000"/>
                </a:solidFill>
              </a:rPr>
              <a:t> </a:t>
            </a:r>
            <a:r>
              <a:rPr lang="es-AR" sz="2400" b="1" dirty="0">
                <a:solidFill>
                  <a:srgbClr val="FF0000"/>
                </a:solidFill>
              </a:rPr>
              <a:t>Premio </a:t>
            </a:r>
            <a:r>
              <a:rPr lang="es-AR" sz="2400" b="1" dirty="0" smtClean="0">
                <a:solidFill>
                  <a:srgbClr val="FF0000"/>
                </a:solidFill>
              </a:rPr>
              <a:t>IV Bienal </a:t>
            </a:r>
            <a:r>
              <a:rPr lang="es-AR" sz="2400" b="1" dirty="0">
                <a:solidFill>
                  <a:srgbClr val="FF0000"/>
                </a:solidFill>
              </a:rPr>
              <a:t>de Novela Mario Vargas Llosa</a:t>
            </a:r>
          </a:p>
          <a:p>
            <a:pPr lvl="0" algn="just"/>
            <a:endParaRPr lang="es-A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Pese a las circunstancias adversas de la pandemia, se ha logrado concretar la celebración de este premio Literario, dotado con U$D 100.000 para el ganador, en septiembre de 2021 en Guadalajara, México.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Organizado con la Fundación Universidad de Guadalajara y el apoyo de la Feria Internacional del Libro de Guadalajara (FIL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0" algn="just"/>
            <a:endParaRPr lang="es-A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premio se 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 a la mejor novela editada en habla hispana durante 2020. 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04" b="16968"/>
          <a:stretch/>
        </p:blipFill>
        <p:spPr>
          <a:xfrm>
            <a:off x="802015" y="351898"/>
            <a:ext cx="1968480" cy="116672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0751" y="1305342"/>
            <a:ext cx="751991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A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endParaRPr lang="es-AR" sz="2800" b="1" dirty="0" smtClean="0">
              <a:solidFill>
                <a:srgbClr val="FF0000"/>
              </a:solidFill>
            </a:endParaRPr>
          </a:p>
          <a:p>
            <a:pPr lvl="0" algn="just"/>
            <a:endParaRPr lang="es-AR" sz="2800" b="1" dirty="0">
              <a:solidFill>
                <a:srgbClr val="FF0000"/>
              </a:solidFill>
            </a:endParaRPr>
          </a:p>
          <a:p>
            <a:pPr lvl="0" algn="just"/>
            <a:endParaRPr lang="es-AR" sz="2800" b="1" dirty="0" smtClean="0">
              <a:solidFill>
                <a:srgbClr val="FF0000"/>
              </a:solidFill>
            </a:endParaRPr>
          </a:p>
          <a:p>
            <a:pPr lvl="0" algn="just"/>
            <a:endParaRPr lang="es-AR" sz="2800" b="1" dirty="0" smtClean="0">
              <a:solidFill>
                <a:srgbClr val="FF0000"/>
              </a:solidFill>
            </a:endParaRPr>
          </a:p>
          <a:p>
            <a:pPr lvl="0" algn="just"/>
            <a:endParaRPr lang="es-AR" sz="2800" b="1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6481" y="1641256"/>
            <a:ext cx="76186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I FESTIVAL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LITERARIO DE AMÉRICA Y EUROPA: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“ESCRIBIDORES”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(del 25 al 30 de octubre de 2021 en la ciudad de Málaga, España). Organizado por la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Cátedra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Mario Vargas Llosa y el Centro de Cultura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Contemporánea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Málaga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«La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Térmica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FF0000"/>
                </a:solidFill>
              </a:rPr>
              <a:t>PREMIO VARGAS LLOSA A NOVELA INÉDITA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/>
              <a:t>co</a:t>
            </a:r>
            <a:r>
              <a:rPr lang="es-ES" dirty="0"/>
              <a:t>-organizado en alianza con la Universidad de Murcia de España y la </a:t>
            </a:r>
            <a:r>
              <a:rPr lang="es-ES" dirty="0" err="1"/>
              <a:t>Fundación</a:t>
            </a:r>
            <a:r>
              <a:rPr lang="es-ES" dirty="0"/>
              <a:t> </a:t>
            </a:r>
            <a:r>
              <a:rPr lang="es-ES" dirty="0" err="1"/>
              <a:t>Mediterráneo</a:t>
            </a:r>
            <a:r>
              <a:rPr lang="es-ES" dirty="0"/>
              <a:t>. Abierta la convocatoria de la XXVI </a:t>
            </a:r>
            <a:r>
              <a:rPr lang="es-ES" dirty="0" err="1"/>
              <a:t>edición</a:t>
            </a:r>
            <a:r>
              <a:rPr lang="es-ES" dirty="0"/>
              <a:t>. El premio está dotado con 12.000 euros y la </a:t>
            </a:r>
            <a:r>
              <a:rPr lang="es-ES" dirty="0" err="1"/>
              <a:t>publicación</a:t>
            </a:r>
            <a:r>
              <a:rPr lang="es-ES" dirty="0"/>
              <a:t> de la obra </a:t>
            </a:r>
            <a:r>
              <a:rPr lang="es-ES" dirty="0" smtClean="0"/>
              <a:t>ganadora.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FF0000"/>
                </a:solidFill>
              </a:rPr>
              <a:t>Lanzamiento del PREMIO “EMILIA PARDO BAZÁN” DE RELATO HISTÓRICO</a:t>
            </a:r>
            <a:r>
              <a:rPr lang="es-ES" dirty="0"/>
              <a:t>: dotado con 10.000 euros, este premio se inicia este 2021 y está organizado por la </a:t>
            </a:r>
            <a:r>
              <a:rPr lang="es-ES" dirty="0" err="1"/>
              <a:t>Cátedra</a:t>
            </a:r>
            <a:r>
              <a:rPr lang="es-ES" dirty="0"/>
              <a:t> Vargas Llosa y la Real </a:t>
            </a:r>
            <a:r>
              <a:rPr lang="es-ES" dirty="0" err="1"/>
              <a:t>Asociación</a:t>
            </a:r>
            <a:r>
              <a:rPr lang="es-ES" dirty="0"/>
              <a:t> de Hidalgos de </a:t>
            </a:r>
            <a:r>
              <a:rPr lang="es-ES" dirty="0" err="1"/>
              <a:t>España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04" b="16968"/>
          <a:stretch/>
        </p:blipFill>
        <p:spPr>
          <a:xfrm>
            <a:off x="802015" y="351898"/>
            <a:ext cx="1968480" cy="116672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02016" y="1785495"/>
            <a:ext cx="76186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s-AR" sz="2000" b="1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Lanzamiento </a:t>
            </a:r>
            <a:r>
              <a:rPr lang="es-ES" dirty="0">
                <a:solidFill>
                  <a:srgbClr val="FF0000"/>
                </a:solidFill>
              </a:rPr>
              <a:t>del </a:t>
            </a:r>
            <a:r>
              <a:rPr lang="es-ES" b="1" dirty="0">
                <a:solidFill>
                  <a:srgbClr val="FF0000"/>
                </a:solidFill>
              </a:rPr>
              <a:t>PREMIO AL PERIODISMO JOVEN con ATLAS NETWORK</a:t>
            </a:r>
            <a:r>
              <a:rPr lang="es-ES" dirty="0"/>
              <a:t>: de alcance iberoamericano, el premio está dotado con 10.000 USD y se lanzará en junio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FF0000"/>
                </a:solidFill>
              </a:rPr>
              <a:t>CICLO DE CONFERENCIAS ONLINE “DIÁLOGOS ATLÁNTICOS”</a:t>
            </a:r>
            <a:r>
              <a:rPr lang="es-ES" dirty="0"/>
              <a:t> con los más destacados escritores e intelectuales de nuestro tiempo. Se encuentran confirmados los siguientes conferencistas: </a:t>
            </a:r>
            <a:r>
              <a:rPr lang="es-ES" dirty="0" err="1"/>
              <a:t>Nélida</a:t>
            </a:r>
            <a:r>
              <a:rPr lang="es-ES" dirty="0"/>
              <a:t> </a:t>
            </a:r>
            <a:r>
              <a:rPr lang="es-ES" dirty="0" err="1"/>
              <a:t>Piñón</a:t>
            </a:r>
            <a:r>
              <a:rPr lang="es-ES" dirty="0"/>
              <a:t> (Brasil), Javier Cercas (</a:t>
            </a:r>
            <a:r>
              <a:rPr lang="es-ES" dirty="0" err="1"/>
              <a:t>España</a:t>
            </a:r>
            <a:r>
              <a:rPr lang="es-ES" dirty="0"/>
              <a:t>), Sergio </a:t>
            </a:r>
            <a:r>
              <a:rPr lang="es-ES" dirty="0" err="1"/>
              <a:t>Ramı́rez</a:t>
            </a:r>
            <a:r>
              <a:rPr lang="es-ES" dirty="0"/>
              <a:t> (Nicaragua), Gioconda Belli (Nicaragua), Rosa Montero (</a:t>
            </a:r>
            <a:r>
              <a:rPr lang="es-ES" dirty="0" err="1"/>
              <a:t>España</a:t>
            </a:r>
            <a:r>
              <a:rPr lang="es-ES" dirty="0"/>
              <a:t>), Leonardo Padura (Cuba), Fernando Savater (</a:t>
            </a:r>
            <a:r>
              <a:rPr lang="es-ES" dirty="0" err="1"/>
              <a:t>España</a:t>
            </a:r>
            <a:r>
              <a:rPr lang="es-ES" dirty="0"/>
              <a:t>) y Leila </a:t>
            </a:r>
            <a:r>
              <a:rPr lang="es-ES" dirty="0" err="1"/>
              <a:t>Guerriero</a:t>
            </a:r>
            <a:r>
              <a:rPr lang="es-ES" dirty="0"/>
              <a:t> (Argentina</a:t>
            </a:r>
            <a:r>
              <a:rPr lang="es-ES" dirty="0" smtClean="0"/>
              <a:t>).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rgbClr val="FF0000"/>
                </a:solidFill>
              </a:rPr>
              <a:t>RED de Universidades asociadas: </a:t>
            </a:r>
            <a:r>
              <a:rPr lang="es-ES" dirty="0"/>
              <a:t>renovación y nuevos acuerdos con universidades de América Latina y España miembros de la Cátedra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601</Words>
  <Application>Microsoft Office PowerPoint</Application>
  <PresentationFormat>Presentación en pantalla (4:3)</PresentationFormat>
  <Paragraphs>80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Próximos</vt:lpstr>
      <vt:lpstr>Presentación de PowerPoint</vt:lpstr>
      <vt:lpstr>Presentación de PowerPoint</vt:lpstr>
      <vt:lpstr>Presentación de PowerPoint</vt:lpstr>
      <vt:lpstr>Presentación de PowerPoint</vt:lpstr>
      <vt:lpstr>                               2011-2021  www.catedravargasllosa.org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Edgardo Ronda</dc:creator>
  <cp:lastModifiedBy>vanesa colmegna</cp:lastModifiedBy>
  <cp:revision>93</cp:revision>
  <cp:lastPrinted>2016-12-01T14:03:35Z</cp:lastPrinted>
  <dcterms:created xsi:type="dcterms:W3CDTF">2016-09-15T11:14:11Z</dcterms:created>
  <dcterms:modified xsi:type="dcterms:W3CDTF">2021-05-27T13:37:52Z</dcterms:modified>
</cp:coreProperties>
</file>